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51" r:id="rId2"/>
    <p:sldId id="452" r:id="rId3"/>
    <p:sldId id="449" r:id="rId4"/>
    <p:sldId id="453" r:id="rId5"/>
    <p:sldId id="428" r:id="rId6"/>
    <p:sldId id="442" r:id="rId7"/>
    <p:sldId id="416" r:id="rId8"/>
  </p:sldIdLst>
  <p:sldSz cx="9144000" cy="6858000" type="screen4x3"/>
  <p:notesSz cx="6797675" cy="99250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Картинки по запросу голубой фон для презентаци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3" name="Прямоугольник 12"/>
          <p:cNvSpPr/>
          <p:nvPr/>
        </p:nvSpPr>
        <p:spPr>
          <a:xfrm>
            <a:off x="1000100" y="285728"/>
            <a:ext cx="746033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МЕРЫ     СОЦИАЛЬНОЙ ПОДДЕРЖКИ   СЕМЕЙ</a:t>
            </a:r>
          </a:p>
        </p:txBody>
      </p:sp>
      <p:pic>
        <p:nvPicPr>
          <p:cNvPr id="4" name="Рисунок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28794" y="2714620"/>
            <a:ext cx="4929222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49734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Картинки по запросу голубой фон для презентаци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899592" y="476672"/>
            <a:ext cx="784887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Право на социальную поддержку имеют следующие категории детей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обучающихся в муниципальных ОУ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г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Кемерово (в виде организации для них льготного питания в период учебного года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):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* Дети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из малообеспеченных семей, дети-инвалиды – получатели ежемесячного пособия на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ребёнка;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* Дети-сироты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 дети, оставшиеся без попечения родителей, находящиеся под опекой (попечительством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* Дети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из семей ликвидаторов аварии на Чернобыльской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АЭС;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* Дети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ветеранов боевых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действий;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* Дети участников СВО;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* Дети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состоящие на учёте в противотуберкулёзном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диспансере;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* Дети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из малообеспеченных многодетных семей.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0719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Картинки по запросу голубой фон для презентаци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928662" y="285728"/>
            <a:ext cx="7643866" cy="7560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Законодательная база: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Решение Кемеровского городского Совета народных депутатов от 28.05.2010г. № 361 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 предоставлении социальной поддержки детям, обучающимся в муниципальных общеобразовательных учреждениях г.Кемерово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/>
              <a:ea typeface="Times New Roman" pitchFamily="18" charset="0"/>
              <a:cs typeface="Times New Roman" pitchFamily="18" charset="0"/>
            </a:endParaRPr>
          </a:p>
          <a:p>
            <a:pPr lvl="0" indent="449263" algn="just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Закон Кемеровской области от 14.11.2005г. № 123- ОЗ « О мерах социальной поддержки многодетных семей в Кемеровской области»</a:t>
            </a:r>
            <a:endParaRPr lang="ru-RU" sz="24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4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Постановление администрации города Кемерово от 04.06.2010г. № 53 (редакция от 04.07.2016г.) 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 утверждении Порядка предоставления социальной поддержки детям, обучающимся в муниципальных общеобразовательных учреждениях города Кемерово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lang="ru-RU" sz="24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lang="ru-RU" sz="14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4959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Картинки по запросу голубой фон для презентаци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928662" y="664942"/>
            <a:ext cx="7643866" cy="6801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49263" algn="just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Постановление 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Правительства 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Кемеровской области –Кузбасса от 15.08.2019г. № 477 «О предоставлении субсидий из бюджета Кемеровской области на обеспечение двухразовым бесплатным питанием обучающихся с ограниченными возможностями здоровья в муниципальных общеобразовательных организациях». Постановления администрации города Кемерово от 10.04.2022г. № 1038 «О внесении изменений в отдельные правовые акты»</a:t>
            </a:r>
          </a:p>
          <a:p>
            <a:pPr lvl="0" indent="449263" algn="just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Постановление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Правительства Кемеровской области – Кузбасса от 12.12.2022г. № 820 «О реализации отдельных положений Закона Кемеровской области-Кузбасса от 27.10.2022 № 115-ОЗ «О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мерах социальной поддержки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семей граждан, принимающих участие в специальной военной операции»</a:t>
            </a:r>
            <a:endParaRPr lang="ru-RU" sz="24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ru-RU" sz="24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lang="ru-RU" sz="14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658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Картинки по запросу голубой фон для презентаци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785786" y="214290"/>
            <a:ext cx="77153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Компенсация стоимости питания </a:t>
            </a:r>
            <a:endParaRPr lang="ru-RU" sz="3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592410"/>
              </p:ext>
            </p:extLst>
          </p:nvPr>
        </p:nvGraphicFramePr>
        <p:xfrm>
          <a:off x="1115616" y="833179"/>
          <a:ext cx="7817521" cy="5698748"/>
        </p:xfrm>
        <a:graphic>
          <a:graphicData uri="http://schemas.openxmlformats.org/drawingml/2006/table">
            <a:tbl>
              <a:tblPr/>
              <a:tblGrid>
                <a:gridCol w="433857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47894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9662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Дети   из многодетных 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малообеспеченных семей.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Дети участников СВО.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75</a:t>
                      </a:r>
                      <a:r>
                        <a:rPr lang="ru-RU" sz="1600" baseline="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рублей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в день 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662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Дети из малообеспеченных семей, 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дети-инвалиды – получатели ежемесячного пособия на ребёнка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рублей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в день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9662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Дети-сироты и дети, оставшиеся без попечения родителей, находящиеся под опекой (попечительством)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рублей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в день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9479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Дети с</a:t>
                      </a:r>
                      <a:r>
                        <a:rPr lang="ru-RU" sz="1600" b="1" baseline="0" dirty="0">
                          <a:latin typeface="Times New Roman"/>
                          <a:ea typeface="Times New Roman"/>
                          <a:cs typeface="Times New Roman"/>
                        </a:rPr>
                        <a:t> ограниченными возможностями здоровья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1-4 </a:t>
                      </a:r>
                      <a:r>
                        <a:rPr lang="ru-RU" sz="1600" b="1" dirty="0" err="1">
                          <a:latin typeface="Times New Roman"/>
                          <a:ea typeface="Times New Roman"/>
                          <a:cs typeface="Times New Roman"/>
                        </a:rPr>
                        <a:t>кл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. – 70  рублей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в день (однократное горячее питание, второе питание за счет льготы 1-4 класса)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5-11 </a:t>
                      </a: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кл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. –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130 рублей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в день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9457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Дети ветеранов боевых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действий, дети из семей ликвидаторов аварии на Чернобыльской АЭС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20 рублей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в день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8789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Дети, состоящие на учёте в противотуберкулёзном диспансере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рублей 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в день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Картинки по запросу голубой фон для презентаци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785786" y="214290"/>
            <a:ext cx="77153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Предоставление льготы</a:t>
            </a:r>
            <a:endParaRPr lang="ru-RU" sz="3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35BBCCA6-01AB-4E6F-BF47-62356C4C6A1E}"/>
              </a:ext>
            </a:extLst>
          </p:cNvPr>
          <p:cNvSpPr/>
          <p:nvPr/>
        </p:nvSpPr>
        <p:spPr>
          <a:xfrm>
            <a:off x="395536" y="860621"/>
            <a:ext cx="8280920" cy="57154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	По вопросам предоставления льготы с полным или частичным возмещением расходов за питание,  родителям (законным представителям) необходимо обратиться в органы социальной защиты по месту жительства. </a:t>
            </a:r>
          </a:p>
          <a:p>
            <a:pPr lvl="0">
              <a:lnSpc>
                <a:spcPct val="115000"/>
              </a:lnSpc>
            </a:pPr>
            <a:r>
              <a:rPr lang="ru-RU" sz="2800" u="sng" dirty="0">
                <a:latin typeface="Times New Roman" pitchFamily="18" charset="0"/>
                <a:cs typeface="Times New Roman" pitchFamily="18" charset="0"/>
              </a:rPr>
              <a:t>Это категории: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малообеспеченные, ветераны боевых действий,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дети-инвалиды,</a:t>
            </a:r>
            <a:r>
              <a:rPr lang="ru-RU" sz="16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800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ликвидаторы </a:t>
            </a:r>
            <a:r>
              <a:rPr lang="ru-RU" sz="28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аварии на Чернобыльской </a:t>
            </a:r>
            <a:r>
              <a:rPr lang="ru-RU" sz="2800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АЭС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Списки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льготных категорий органы соцзащиты передают в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УО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г.Кемерово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На основании полученных списков гимназия  издает приказ о предоставлении льготного питания с полным или частичным возмещением расходов. </a:t>
            </a:r>
          </a:p>
        </p:txBody>
      </p:sp>
    </p:spTree>
    <p:extLst>
      <p:ext uri="{BB962C8B-B14F-4D97-AF65-F5344CB8AC3E}">
        <p14:creationId xmlns:p14="http://schemas.microsoft.com/office/powerpoint/2010/main" val="22141779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Картинки по запросу голубой фон для презентаци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26EEC42C-3BFD-4F08-BABB-81A60B734F5B}"/>
              </a:ext>
            </a:extLst>
          </p:cNvPr>
          <p:cNvSpPr/>
          <p:nvPr/>
        </p:nvSpPr>
        <p:spPr>
          <a:xfrm>
            <a:off x="611560" y="620688"/>
            <a:ext cx="7992888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Для предоставления льготы категориям:</a:t>
            </a:r>
          </a:p>
          <a:p>
            <a:pPr marL="457200" indent="-457200">
              <a:buFontTx/>
              <a:buChar char="-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многодетные малообеспеченные;</a:t>
            </a:r>
          </a:p>
          <a:p>
            <a:pPr marL="457200" indent="-457200">
              <a:buFontTx/>
              <a:buChar char="-"/>
            </a:pPr>
            <a:r>
              <a:rPr lang="ru-RU" sz="2800" dirty="0">
                <a:latin typeface="Times New Roman"/>
                <a:ea typeface="Times New Roman"/>
                <a:cs typeface="Times New Roman"/>
              </a:rPr>
              <a:t>дети, состоящие на учёте в противотуберкулёзном диспансере;</a:t>
            </a:r>
          </a:p>
          <a:p>
            <a:pPr marL="457200" indent="-457200">
              <a:buFontTx/>
              <a:buChar char="-"/>
            </a:pPr>
            <a:r>
              <a:rPr lang="ru-RU" sz="2800" dirty="0">
                <a:latin typeface="Times New Roman"/>
                <a:ea typeface="Times New Roman"/>
                <a:cs typeface="Times New Roman"/>
              </a:rPr>
              <a:t>дети участников СВО</a:t>
            </a:r>
            <a:endParaRPr lang="ru-RU" sz="2800" dirty="0">
              <a:ea typeface="Times New Roman"/>
              <a:cs typeface="Times New Roman"/>
            </a:endParaRP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родители лично или через классного руководителя предоставляют подтверждающие льготу документы социальному педагогу. 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Льгота учащемуся предоставляется на следующий день после предоставления справки в гимназию. 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Детям участников СВО льгота назначается с момента призыва родителя. 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Сумма льготы отображается в ЭЖ в Табеле питания (субсидия)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34447166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1195</TotalTime>
  <Words>457</Words>
  <Application>Microsoft Office PowerPoint</Application>
  <PresentationFormat>Экран (4:3)</PresentationFormat>
  <Paragraphs>53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Алла</dc:creator>
  <cp:lastModifiedBy>Библиотека</cp:lastModifiedBy>
  <cp:revision>187</cp:revision>
  <cp:lastPrinted>2023-08-29T02:25:29Z</cp:lastPrinted>
  <dcterms:created xsi:type="dcterms:W3CDTF">2017-02-11T15:23:21Z</dcterms:created>
  <dcterms:modified xsi:type="dcterms:W3CDTF">2023-09-15T00:17:06Z</dcterms:modified>
</cp:coreProperties>
</file>